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4" r:id="rId2"/>
    <p:sldId id="334" r:id="rId3"/>
    <p:sldId id="332" r:id="rId4"/>
    <p:sldId id="333" r:id="rId5"/>
    <p:sldId id="326" r:id="rId6"/>
    <p:sldId id="329" r:id="rId7"/>
    <p:sldId id="328" r:id="rId8"/>
    <p:sldId id="330" r:id="rId9"/>
    <p:sldId id="327" r:id="rId10"/>
    <p:sldId id="331" r:id="rId11"/>
    <p:sldId id="335" r:id="rId12"/>
    <p:sldId id="322" r:id="rId13"/>
    <p:sldId id="336" r:id="rId14"/>
    <p:sldId id="279" r:id="rId15"/>
    <p:sldId id="271" r:id="rId16"/>
    <p:sldId id="284" r:id="rId17"/>
    <p:sldId id="337" r:id="rId18"/>
    <p:sldId id="314" r:id="rId19"/>
    <p:sldId id="313" r:id="rId20"/>
    <p:sldId id="283" r:id="rId21"/>
    <p:sldId id="272" r:id="rId22"/>
    <p:sldId id="3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019"/>
    <a:srgbClr val="1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5775"/>
  </p:normalViewPr>
  <p:slideViewPr>
    <p:cSldViewPr snapToGrid="0" snapToObjects="1">
      <p:cViewPr varScale="1">
        <p:scale>
          <a:sx n="78" d="100"/>
          <a:sy n="78" d="100"/>
        </p:scale>
        <p:origin x="1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3/top-8-technologies-that-have-shaped-the-world-of-golf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655241" TargetMode="External"/><Relationship Id="rId2" Type="http://schemas.openxmlformats.org/officeDocument/2006/relationships/image" Target="../media/image7.jpg!d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oweredbylycoming/2859511988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amenco_Beach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98104" TargetMode="External"/><Relationship Id="rId2" Type="http://schemas.openxmlformats.org/officeDocument/2006/relationships/image" Target="../media/image2.jpg!d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gnera/1050928415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aperol-spritz-cocktail-in-sunse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search?q=golf&amp;page=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search?q=golf&amp;page=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3/top-8-technologies-that-have-shaped-the-world-of-golf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3/top-8-technologies-that-have-shaped-the-world-of-golf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3/top-8-technologies-that-have-shaped-the-world-of-golf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669774"/>
            <a:ext cx="12206177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700" dirty="0">
                <a:latin typeface="Raleway" pitchFamily="2" charset="77"/>
              </a:rPr>
              <a:t>THANK YOU TO OUR </a:t>
            </a:r>
            <a:br>
              <a:rPr lang="en-US" sz="6700" dirty="0">
                <a:latin typeface="Raleway" pitchFamily="2" charset="77"/>
              </a:rPr>
            </a:br>
            <a:r>
              <a:rPr lang="en-US" sz="6700" dirty="0">
                <a:latin typeface="Raleway" pitchFamily="2" charset="77"/>
              </a:rPr>
              <a:t>2023 GOLF OUTING</a:t>
            </a:r>
            <a:br>
              <a:rPr lang="en-US" sz="6700" dirty="0">
                <a:latin typeface="Raleway" pitchFamily="2" charset="77"/>
              </a:rPr>
            </a:br>
            <a:r>
              <a:rPr lang="en-US" sz="6700" dirty="0">
                <a:latin typeface="Raleway" pitchFamily="2" charset="77"/>
              </a:rPr>
              <a:t>SPONSORS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08B7074-BD36-94DB-1A09-B75B5A1AE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10100" y="303953"/>
            <a:ext cx="2971800" cy="2550889"/>
          </a:xfrm>
          <a:custGeom>
            <a:avLst/>
            <a:gdLst/>
            <a:ahLst/>
            <a:cxnLst/>
            <a:rect l="l" t="t" r="r" b="b"/>
            <a:pathLst>
              <a:path w="2625112" h="2625112">
                <a:moveTo>
                  <a:pt x="1312556" y="0"/>
                </a:moveTo>
                <a:cubicBezTo>
                  <a:pt x="2037461" y="0"/>
                  <a:pt x="2625112" y="587651"/>
                  <a:pt x="2625112" y="1312556"/>
                </a:cubicBezTo>
                <a:cubicBezTo>
                  <a:pt x="2625112" y="2037461"/>
                  <a:pt x="2037461" y="2625112"/>
                  <a:pt x="1312556" y="2625112"/>
                </a:cubicBezTo>
                <a:cubicBezTo>
                  <a:pt x="587651" y="2625112"/>
                  <a:pt x="0" y="2037461"/>
                  <a:pt x="0" y="1312556"/>
                </a:cubicBezTo>
                <a:cubicBezTo>
                  <a:pt x="0" y="587651"/>
                  <a:pt x="587651" y="0"/>
                  <a:pt x="131255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53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2262" y="-408432"/>
            <a:ext cx="12284074" cy="2209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3200" dirty="0">
                <a:latin typeface="Raleway" pitchFamily="2" charset="77"/>
              </a:rPr>
              <a:t>THANK YOU TO OUR </a:t>
            </a:r>
            <a:r>
              <a:rPr lang="en-US" sz="3200" dirty="0">
                <a:latin typeface="Avenir Book" panose="02000503020000020003" pitchFamily="2" charset="0"/>
              </a:rPr>
              <a:t>TEE</a:t>
            </a:r>
            <a:r>
              <a:rPr lang="en-US" sz="3200" kern="1200" dirty="0">
                <a:latin typeface="Avenir Book" panose="02000503020000020003" pitchFamily="2" charset="0"/>
              </a:rPr>
              <a:t> SPONSORS (Cont’d)</a:t>
            </a:r>
            <a:br>
              <a:rPr lang="en-US" sz="3200" kern="1200" dirty="0">
                <a:latin typeface="Avenir Book" panose="02000503020000020003" pitchFamily="2" charset="0"/>
              </a:rPr>
            </a:br>
            <a:br>
              <a:rPr lang="en-US" sz="3200" kern="1200" dirty="0">
                <a:latin typeface="Avenir Book" panose="02000503020000020003" pitchFamily="2" charset="0"/>
              </a:rPr>
            </a:br>
            <a:endParaRPr lang="en-US" sz="32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230188" y="1457767"/>
            <a:ext cx="6096000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Tom Heavey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Mike Hirsh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Richard Kelly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Kevin O’Brien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Michael O’Hare</a:t>
            </a:r>
          </a:p>
        </p:txBody>
      </p:sp>
      <p:pic>
        <p:nvPicPr>
          <p:cNvPr id="5" name="Picture 4" descr="A golf ball on a tee&#10;&#10;Description automatically generated">
            <a:extLst>
              <a:ext uri="{FF2B5EF4-FFF2-40B4-BE49-F238E27FC236}">
                <a16:creationId xmlns:a16="http://schemas.microsoft.com/office/drawing/2014/main" id="{470A632A-083A-00B9-3891-7D87A29D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457767"/>
            <a:ext cx="4842129" cy="47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1718" y="-1104900"/>
            <a:ext cx="12284074" cy="2209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3200" dirty="0">
                <a:latin typeface="Raleway" pitchFamily="2" charset="77"/>
              </a:rPr>
              <a:t>THANK YOU TO OUR </a:t>
            </a:r>
            <a:r>
              <a:rPr lang="en-US" sz="3200" dirty="0">
                <a:latin typeface="Avenir Book" panose="02000503020000020003" pitchFamily="2" charset="0"/>
              </a:rPr>
              <a:t>GOLF OUTING DONORS</a:t>
            </a:r>
            <a:endParaRPr lang="en-US" sz="32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285052" y="1789963"/>
            <a:ext cx="6096000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Mark Feeley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Michael O’Hare</a:t>
            </a:r>
          </a:p>
        </p:txBody>
      </p:sp>
      <p:pic>
        <p:nvPicPr>
          <p:cNvPr id="12" name="Picture 11" descr="A group of people walking on a golf course&#10;&#10;Description automatically generated">
            <a:extLst>
              <a:ext uri="{FF2B5EF4-FFF2-40B4-BE49-F238E27FC236}">
                <a16:creationId xmlns:a16="http://schemas.microsoft.com/office/drawing/2014/main" id="{A984E470-00F0-A25B-64CA-190FE8DB6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1789963"/>
            <a:ext cx="6268276" cy="48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19" y="1656870"/>
            <a:ext cx="10853561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>
                <a:latin typeface="Raleway" pitchFamily="2" charset="77"/>
              </a:rPr>
            </a:br>
            <a:r>
              <a:rPr lang="en-US" sz="6700" dirty="0">
                <a:latin typeface="Raleway" pitchFamily="2" charset="77"/>
              </a:rPr>
              <a:t>2023 GOLF OUTING</a:t>
            </a:r>
            <a:br>
              <a:rPr lang="en-US" sz="6700" dirty="0">
                <a:latin typeface="Raleway" pitchFamily="2" charset="77"/>
              </a:rPr>
            </a:br>
            <a:r>
              <a:rPr lang="en-US" sz="6700" dirty="0">
                <a:latin typeface="Raleway" pitchFamily="2" charset="77"/>
              </a:rPr>
              <a:t>AUCTION ITEMS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08B7074-BD36-94DB-1A09-B75B5A1AE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10100" y="596348"/>
            <a:ext cx="2971800" cy="2550889"/>
          </a:xfrm>
          <a:custGeom>
            <a:avLst/>
            <a:gdLst/>
            <a:ahLst/>
            <a:cxnLst/>
            <a:rect l="l" t="t" r="r" b="b"/>
            <a:pathLst>
              <a:path w="2625112" h="2625112">
                <a:moveTo>
                  <a:pt x="1312556" y="0"/>
                </a:moveTo>
                <a:cubicBezTo>
                  <a:pt x="2037461" y="0"/>
                  <a:pt x="2625112" y="587651"/>
                  <a:pt x="2625112" y="1312556"/>
                </a:cubicBezTo>
                <a:cubicBezTo>
                  <a:pt x="2625112" y="2037461"/>
                  <a:pt x="2037461" y="2625112"/>
                  <a:pt x="1312556" y="2625112"/>
                </a:cubicBezTo>
                <a:cubicBezTo>
                  <a:pt x="587651" y="2625112"/>
                  <a:pt x="0" y="2037461"/>
                  <a:pt x="0" y="1312556"/>
                </a:cubicBezTo>
                <a:cubicBezTo>
                  <a:pt x="0" y="587651"/>
                  <a:pt x="587651" y="0"/>
                  <a:pt x="131255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42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30" y="1007838"/>
            <a:ext cx="6178149" cy="401910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>
                <a:latin typeface="Raleway" pitchFamily="2" charset="77"/>
              </a:rPr>
              <a:t>A Full Day</a:t>
            </a:r>
            <a:br>
              <a:rPr lang="en-US" dirty="0">
                <a:latin typeface="Raleway" pitchFamily="2" charset="77"/>
              </a:rPr>
            </a:br>
            <a:r>
              <a:rPr lang="en-US" dirty="0">
                <a:latin typeface="Raleway" pitchFamily="2" charset="77"/>
              </a:rPr>
              <a:t>Inshore fishing Trip </a:t>
            </a:r>
            <a:br>
              <a:rPr lang="en-US" dirty="0">
                <a:latin typeface="Raleway" pitchFamily="2" charset="77"/>
              </a:rPr>
            </a:br>
            <a:r>
              <a:rPr lang="en-US" dirty="0">
                <a:latin typeface="Raleway" pitchFamily="2" charset="77"/>
              </a:rPr>
              <a:t>for 4 w/ lunch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45F10-02E9-73E7-3DFE-FFA6F95F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87879" y="0"/>
            <a:ext cx="550412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B77C0-012B-96C5-C100-DBA64A2516BA}"/>
              </a:ext>
            </a:extLst>
          </p:cNvPr>
          <p:cNvSpPr txBox="1"/>
          <p:nvPr/>
        </p:nvSpPr>
        <p:spPr>
          <a:xfrm>
            <a:off x="6847368" y="6502400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poweredbylycoming/2859511988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08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09E507-7544-0B40-B25D-9D131ED3C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397" y="1220961"/>
            <a:ext cx="9171905" cy="2635246"/>
          </a:xfrm>
        </p:spPr>
        <p:txBody>
          <a:bodyPr anchor="ctr">
            <a:noAutofit/>
          </a:bodyPr>
          <a:lstStyle/>
          <a:p>
            <a:br>
              <a:rPr lang="en-US" dirty="0">
                <a:solidFill>
                  <a:schemeClr val="bg2"/>
                </a:solidFill>
                <a:latin typeface="Bell MT" panose="02020503060305020303" pitchFamily="18" charset="77"/>
              </a:rPr>
            </a:br>
            <a:endParaRPr lang="en-US" sz="4400" dirty="0">
              <a:solidFill>
                <a:srgbClr val="002060"/>
              </a:solidFill>
              <a:latin typeface="Bell MT" panose="02020503060305020303" pitchFamily="18" charset="77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D92BD93-D38E-941B-AF4F-94C2AC456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B2A1FEC0-DB05-828B-E877-22C10A83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60C723B-4F52-1F40-0FA9-C1D0FAD0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C6F75-96CE-5B06-83BC-C406A7C08E42}"/>
              </a:ext>
            </a:extLst>
          </p:cNvPr>
          <p:cNvSpPr txBox="1"/>
          <p:nvPr/>
        </p:nvSpPr>
        <p:spPr>
          <a:xfrm>
            <a:off x="0" y="149087"/>
            <a:ext cx="12364278" cy="691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Cinzel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>
                <a:solidFill>
                  <a:schemeClr val="bg1"/>
                </a:solidFill>
                <a:effectLst/>
                <a:latin typeface="Raleway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 Golf Experience </a:t>
            </a:r>
          </a:p>
          <a:p>
            <a:pPr marL="0" marR="0" algn="ctr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Raleway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That You Will Remember Forever</a:t>
            </a:r>
            <a:endParaRPr lang="en-US" sz="1600" dirty="0">
              <a:solidFill>
                <a:schemeClr val="bg1"/>
              </a:solidFill>
              <a:latin typeface="Raleway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endParaRPr lang="en-US" sz="1600" b="1" dirty="0">
              <a:solidFill>
                <a:schemeClr val="bg1"/>
              </a:solidFill>
              <a:effectLst/>
              <a:latin typeface="Raleway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endParaRPr lang="en-US" sz="3600" dirty="0">
              <a:solidFill>
                <a:schemeClr val="bg1"/>
              </a:solidFill>
              <a:effectLst/>
              <a:latin typeface="Raleway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endParaRPr lang="en-US" sz="3600" dirty="0">
              <a:solidFill>
                <a:schemeClr val="bg1"/>
              </a:solidFill>
              <a:effectLst/>
              <a:latin typeface="Raleway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Raleway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Reflection Bay Golf Club </a:t>
            </a:r>
            <a:endParaRPr lang="en-US" sz="4000" dirty="0">
              <a:solidFill>
                <a:schemeClr val="bg1"/>
              </a:solidFill>
              <a:effectLst/>
              <a:latin typeface="Raleway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ts val="39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Raleway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&amp; Westin Lake Las Vegas Stay</a:t>
            </a:r>
            <a:endParaRPr lang="en-US" sz="1800" dirty="0">
              <a:solidFill>
                <a:schemeClr val="bg1"/>
              </a:solidFill>
              <a:effectLst/>
              <a:latin typeface="Raleway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latin typeface="Raleway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Raleway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>
            <a:extLst>
              <a:ext uri="{FF2B5EF4-FFF2-40B4-BE49-F238E27FC236}">
                <a16:creationId xmlns:a16="http://schemas.microsoft.com/office/drawing/2014/main" id="{C4E83975-A0E7-4B87-7BD1-4A010835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140"/>
            <a:ext cx="12021067" cy="79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3B8857-9A39-9247-8CBA-08A9E9533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1663" y="3700452"/>
            <a:ext cx="12021067" cy="278449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aleway" pitchFamily="2" charset="77"/>
              </a:rPr>
              <a:t>World Renowned </a:t>
            </a:r>
            <a:br>
              <a:rPr lang="en-US" sz="4000" dirty="0">
                <a:solidFill>
                  <a:schemeClr val="bg1"/>
                </a:solidFill>
                <a:latin typeface="Raleway" pitchFamily="2" charset="77"/>
              </a:rPr>
            </a:br>
            <a:r>
              <a:rPr lang="en-US" sz="4000" dirty="0">
                <a:solidFill>
                  <a:schemeClr val="bg1"/>
                </a:solidFill>
                <a:latin typeface="Raleway" pitchFamily="2" charset="77"/>
              </a:rPr>
              <a:t>Reflection Bay Golf Club, Lake Las Vegas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E31838-51E1-272E-507A-6B2FD52F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1D205A-E652-0116-DFBF-6EEF7B66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29AFC7-4AFA-C481-E9A3-E89F5C8D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8" y="143429"/>
            <a:ext cx="1628775" cy="1764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3F9D39-60BF-708D-7701-A2DA27D88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5935"/>
            <a:ext cx="12191999" cy="47820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3B9A7A-D732-2FF8-C384-48BBF6662967}"/>
              </a:ext>
            </a:extLst>
          </p:cNvPr>
          <p:cNvSpPr txBox="1"/>
          <p:nvPr/>
        </p:nvSpPr>
        <p:spPr>
          <a:xfrm>
            <a:off x="2247768" y="143428"/>
            <a:ext cx="8107193" cy="22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4F6228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ROUND OF GOLF</a:t>
            </a:r>
            <a:endParaRPr lang="en-US" sz="2800" dirty="0">
              <a:effectLst/>
              <a:latin typeface="Raleway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4F6228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SAUCON VALLEY COUNTRY CLUB</a:t>
            </a:r>
            <a:endParaRPr lang="en-US" sz="2800" dirty="0">
              <a:effectLst/>
              <a:latin typeface="Raleway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4F6228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BETHLEHEM, PA</a:t>
            </a:r>
            <a:endParaRPr lang="en-US" sz="2800" dirty="0">
              <a:effectLst/>
              <a:latin typeface="Raleway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palm trees and blue water&#10;&#10;Description automatically generated">
            <a:extLst>
              <a:ext uri="{FF2B5EF4-FFF2-40B4-BE49-F238E27FC236}">
                <a16:creationId xmlns:a16="http://schemas.microsoft.com/office/drawing/2014/main" id="{E09C9043-005F-4A02-0EB4-4D197175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254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3B9A7A-D732-2FF8-C384-48BBF6662967}"/>
              </a:ext>
            </a:extLst>
          </p:cNvPr>
          <p:cNvSpPr txBox="1"/>
          <p:nvPr/>
        </p:nvSpPr>
        <p:spPr>
          <a:xfrm>
            <a:off x="1233377" y="173521"/>
            <a:ext cx="10788502" cy="345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ONE WEEK STAY IN BEAUTIFUL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ISABELA, PUERTO RICO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3 BEDROOM 2 BATHROOM CONDO</a:t>
            </a:r>
            <a:endParaRPr lang="en-US" sz="3600" b="1" dirty="0">
              <a:solidFill>
                <a:schemeClr val="bg1"/>
              </a:solidFill>
              <a:effectLst/>
              <a:latin typeface="Raleway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10-MINUTE WALK TO JOBOS BEACH!</a:t>
            </a:r>
            <a:endParaRPr lang="en-US" sz="3600" b="1" dirty="0">
              <a:solidFill>
                <a:schemeClr val="bg1"/>
              </a:solidFill>
              <a:effectLst/>
              <a:latin typeface="Raleway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CBA72-71BA-D76F-1D04-DFE9FBD388E4}"/>
              </a:ext>
            </a:extLst>
          </p:cNvPr>
          <p:cNvSpPr txBox="1"/>
          <p:nvPr/>
        </p:nvSpPr>
        <p:spPr>
          <a:xfrm>
            <a:off x="0" y="7254062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lamenco_Beac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086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21F703-4004-59B9-9DBC-785784B52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E56B07C7-6432-A59A-1F24-74419246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21" y="-195784"/>
            <a:ext cx="12192000" cy="883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8E2DD7-F6BD-21AA-8CDB-BC92D1C85014}"/>
              </a:ext>
            </a:extLst>
          </p:cNvPr>
          <p:cNvSpPr txBox="1"/>
          <p:nvPr/>
        </p:nvSpPr>
        <p:spPr>
          <a:xfrm>
            <a:off x="2029969" y="4526556"/>
            <a:ext cx="9738112" cy="2418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ROUND OF GOLF 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LIBERTY NATIONAL GOLF COURSE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JERSEY CITY, NJ</a:t>
            </a:r>
          </a:p>
        </p:txBody>
      </p:sp>
    </p:spTree>
    <p:extLst>
      <p:ext uri="{BB962C8B-B14F-4D97-AF65-F5344CB8AC3E}">
        <p14:creationId xmlns:p14="http://schemas.microsoft.com/office/powerpoint/2010/main" val="2077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F66B3D-7C68-32D5-5A09-75E6AF24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6" y="-1796143"/>
            <a:ext cx="12198486" cy="9951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211262-D5BF-561A-F85B-48AB4D481680}"/>
              </a:ext>
            </a:extLst>
          </p:cNvPr>
          <p:cNvSpPr txBox="1"/>
          <p:nvPr/>
        </p:nvSpPr>
        <p:spPr>
          <a:xfrm>
            <a:off x="2145324" y="5263204"/>
            <a:ext cx="7894865" cy="1594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ROUND</a:t>
            </a:r>
            <a:r>
              <a:rPr lang="en-US" sz="4000" dirty="0">
                <a:solidFill>
                  <a:srgbClr val="FF0000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OF GOLF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BALTUSROL GOLF CLUB</a:t>
            </a:r>
          </a:p>
        </p:txBody>
      </p:sp>
    </p:spTree>
    <p:extLst>
      <p:ext uri="{BB962C8B-B14F-4D97-AF65-F5344CB8AC3E}">
        <p14:creationId xmlns:p14="http://schemas.microsoft.com/office/powerpoint/2010/main" val="23268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0466" y="573967"/>
            <a:ext cx="12284074" cy="22097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4000" dirty="0">
                <a:latin typeface="Raleway" pitchFamily="2" charset="77"/>
              </a:rPr>
              <a:t>THANK YOU </a:t>
            </a:r>
            <a:br>
              <a:rPr lang="en-US" sz="4000" dirty="0">
                <a:latin typeface="Raleway" pitchFamily="2" charset="77"/>
              </a:rPr>
            </a:br>
            <a:r>
              <a:rPr lang="en-US" sz="4000" dirty="0">
                <a:latin typeface="Raleway" pitchFamily="2" charset="77"/>
              </a:rPr>
              <a:t>TO OUR </a:t>
            </a:r>
            <a:r>
              <a:rPr lang="en-US" sz="4000" dirty="0">
                <a:latin typeface="Avenir Book" panose="02000503020000020003" pitchFamily="2" charset="0"/>
              </a:rPr>
              <a:t>DINNER </a:t>
            </a:r>
            <a:r>
              <a:rPr lang="en-US" sz="4000" kern="1200" dirty="0">
                <a:latin typeface="Avenir Book" panose="02000503020000020003" pitchFamily="2" charset="0"/>
              </a:rPr>
              <a:t>SPONSORS</a:t>
            </a:r>
            <a:br>
              <a:rPr lang="en-US" sz="4000" kern="1200" dirty="0">
                <a:latin typeface="Avenir Book" panose="02000503020000020003" pitchFamily="2" charset="0"/>
              </a:rPr>
            </a:br>
            <a:br>
              <a:rPr lang="en-US" sz="4000" kern="1200" dirty="0">
                <a:latin typeface="Avenir Book" panose="02000503020000020003" pitchFamily="2" charset="0"/>
              </a:rPr>
            </a:br>
            <a:endParaRPr lang="en-US" sz="40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588392" y="2436641"/>
            <a:ext cx="6745096" cy="3934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GEORGE &amp; RUTH HARMS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MANASQUAN BANK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MARINER FOUNDATION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BONNIE &amp; JOHN O’NEILL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RAYMOND WAL</a:t>
            </a: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SH</a:t>
            </a:r>
            <a:endParaRPr lang="en-US" sz="36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28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table set for a dinner party&#10;&#10;Description automatically generated">
            <a:extLst>
              <a:ext uri="{FF2B5EF4-FFF2-40B4-BE49-F238E27FC236}">
                <a16:creationId xmlns:a16="http://schemas.microsoft.com/office/drawing/2014/main" id="{ADD08DB4-4822-0DF4-B676-433BDB24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8792" y="2196965"/>
            <a:ext cx="5004816" cy="44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48B96-FD3F-B665-3121-20A68C5DD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793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09E507-7544-0B40-B25D-9D131ED3C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555" y="335720"/>
            <a:ext cx="10073640" cy="620648"/>
          </a:xfrm>
        </p:spPr>
        <p:txBody>
          <a:bodyPr anchor="ctr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Raleway" pitchFamily="2" charset="77"/>
              </a:rPr>
              <a:t>Sky Track</a:t>
            </a:r>
          </a:p>
        </p:txBody>
      </p:sp>
    </p:spTree>
    <p:extLst>
      <p:ext uri="{BB962C8B-B14F-4D97-AF65-F5344CB8AC3E}">
        <p14:creationId xmlns:p14="http://schemas.microsoft.com/office/powerpoint/2010/main" val="25717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35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D1B1D88-4FEA-448E-5515-2A8BB86E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367" y="3748264"/>
            <a:ext cx="1304873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Put Your Health First!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 YEAR MEMBERSHIP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dirty="0">
                <a:solidFill>
                  <a:schemeClr val="bg1"/>
                </a:solidFill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aleway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The Best Fitness Club at The Jersey Shore!</a:t>
            </a: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aleway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2">
            <a:extLst>
              <a:ext uri="{FF2B5EF4-FFF2-40B4-BE49-F238E27FC236}">
                <a16:creationId xmlns:a16="http://schemas.microsoft.com/office/drawing/2014/main" id="{1A863C1A-8F8C-2353-E26B-53FF749A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24" y="271076"/>
            <a:ext cx="4552351" cy="29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0186BAB-DCC4-CF57-F631-05430E9A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016" y="19796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30186BAB-DCC4-CF57-F631-05430E9A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67815-B1D0-B1CB-7000-8391E5203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013" y="0"/>
            <a:ext cx="4681281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FDB49-0C2A-6227-0F54-BFBF1BAA0A91}"/>
              </a:ext>
            </a:extLst>
          </p:cNvPr>
          <p:cNvSpPr txBox="1"/>
          <p:nvPr/>
        </p:nvSpPr>
        <p:spPr>
          <a:xfrm>
            <a:off x="4654405" y="1197619"/>
            <a:ext cx="75375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Raleway" pitchFamily="2" charset="77"/>
              </a:rPr>
              <a:t>LOBSTER BAKE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Raleway" pitchFamily="2" charset="77"/>
              </a:rPr>
              <a:t>FOR 14!</a:t>
            </a:r>
          </a:p>
          <a:p>
            <a:endParaRPr lang="en-US" sz="3200" dirty="0">
              <a:solidFill>
                <a:schemeClr val="bg1"/>
              </a:solidFill>
              <a:latin typeface="Raleway" pitchFamily="2" charset="77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Raleway" pitchFamily="2" charset="77"/>
              </a:rPr>
              <a:t>1.5 LB Lobsters- steamed, cracked, &amp; served with melted butter &amp; lemon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Raleway" pitchFamily="2" charset="77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Raleway" pitchFamily="2" charset="77"/>
              </a:rPr>
              <a:t>Jersey Corn on the Cob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Raleway" pitchFamily="2" charset="77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Raleway" pitchFamily="2" charset="77"/>
              </a:rPr>
              <a:t>Red Bliss Potatoes with Old Bay &amp; butter</a:t>
            </a:r>
          </a:p>
        </p:txBody>
      </p:sp>
    </p:spTree>
    <p:extLst>
      <p:ext uri="{BB962C8B-B14F-4D97-AF65-F5344CB8AC3E}">
        <p14:creationId xmlns:p14="http://schemas.microsoft.com/office/powerpoint/2010/main" val="4656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418" y="0"/>
            <a:ext cx="12284074" cy="22097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3600" dirty="0">
                <a:latin typeface="Raleway" pitchFamily="2" charset="77"/>
              </a:rPr>
              <a:t>THANK YOU </a:t>
            </a:r>
            <a:br>
              <a:rPr lang="en-US" sz="3600" dirty="0">
                <a:latin typeface="Raleway" pitchFamily="2" charset="77"/>
              </a:rPr>
            </a:br>
            <a:r>
              <a:rPr lang="en-US" sz="3600" dirty="0">
                <a:latin typeface="Raleway" pitchFamily="2" charset="77"/>
              </a:rPr>
              <a:t>TO OUR </a:t>
            </a:r>
            <a:r>
              <a:rPr lang="en-US" sz="3600" dirty="0">
                <a:latin typeface="Avenir Book" panose="02000503020000020003" pitchFamily="2" charset="0"/>
              </a:rPr>
              <a:t>BEVERAGE STATION</a:t>
            </a:r>
            <a:r>
              <a:rPr lang="en-US" sz="3600" kern="1200" dirty="0">
                <a:latin typeface="Avenir Book" panose="02000503020000020003" pitchFamily="2" charset="0"/>
              </a:rPr>
              <a:t> SPONSORS</a:t>
            </a:r>
            <a:br>
              <a:rPr lang="en-US" sz="3600" kern="1200" dirty="0">
                <a:latin typeface="Avenir Book" panose="02000503020000020003" pitchFamily="2" charset="0"/>
              </a:rPr>
            </a:br>
            <a:br>
              <a:rPr lang="en-US" sz="3600" kern="1200" dirty="0">
                <a:latin typeface="Avenir Book" panose="02000503020000020003" pitchFamily="2" charset="0"/>
              </a:rPr>
            </a:br>
            <a:endParaRPr lang="en-US" sz="36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405512" y="2144033"/>
            <a:ext cx="674509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GORDON STROUT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LEGGETT’S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BAR ANTICIPATION</a:t>
            </a: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28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golf cart on a golf course&#10;&#10;Description automatically generated">
            <a:extLst>
              <a:ext uri="{FF2B5EF4-FFF2-40B4-BE49-F238E27FC236}">
                <a16:creationId xmlns:a16="http://schemas.microsoft.com/office/drawing/2014/main" id="{380FB288-FD0D-0E92-6CB1-17E3DC8E5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59588" y="2121408"/>
            <a:ext cx="4992624" cy="36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0466" y="573967"/>
            <a:ext cx="12284074" cy="22097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4000" dirty="0">
                <a:latin typeface="Raleway" pitchFamily="2" charset="77"/>
              </a:rPr>
              <a:t>THANK YOU </a:t>
            </a:r>
            <a:br>
              <a:rPr lang="en-US" sz="4000" dirty="0">
                <a:latin typeface="Raleway" pitchFamily="2" charset="77"/>
              </a:rPr>
            </a:br>
            <a:r>
              <a:rPr lang="en-US" sz="4000" dirty="0">
                <a:latin typeface="Raleway" pitchFamily="2" charset="77"/>
              </a:rPr>
              <a:t>TO OUR </a:t>
            </a:r>
            <a:r>
              <a:rPr lang="en-US" sz="4000" dirty="0">
                <a:latin typeface="Avenir Book" panose="02000503020000020003" pitchFamily="2" charset="0"/>
              </a:rPr>
              <a:t>COCKTAIL HOUR </a:t>
            </a:r>
            <a:r>
              <a:rPr lang="en-US" sz="4000" kern="1200" dirty="0">
                <a:latin typeface="Avenir Book" panose="02000503020000020003" pitchFamily="2" charset="0"/>
              </a:rPr>
              <a:t>SPONSOR</a:t>
            </a:r>
            <a:br>
              <a:rPr lang="en-US" sz="4000" kern="1200" dirty="0">
                <a:latin typeface="Avenir Book" panose="02000503020000020003" pitchFamily="2" charset="0"/>
              </a:rPr>
            </a:br>
            <a:br>
              <a:rPr lang="en-US" sz="4000" kern="1200" dirty="0">
                <a:latin typeface="Avenir Book" panose="02000503020000020003" pitchFamily="2" charset="0"/>
              </a:rPr>
            </a:br>
            <a:endParaRPr lang="en-US" sz="40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1173608" y="2971800"/>
            <a:ext cx="6745096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THE </a:t>
            </a:r>
            <a:r>
              <a:rPr lang="en-US" sz="3600" dirty="0" err="1">
                <a:solidFill>
                  <a:srgbClr val="FFFFFF"/>
                </a:solidFill>
                <a:latin typeface="Avenir Book" panose="02000503020000020003" pitchFamily="2" charset="0"/>
              </a:rPr>
              <a:t>DiFEO</a:t>
            </a: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 FAMILY</a:t>
            </a:r>
            <a:endParaRPr lang="en-US" sz="36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28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Picture 6" descr="A glass of drink with a straw&#10;&#10;Description automatically generated">
            <a:extLst>
              <a:ext uri="{FF2B5EF4-FFF2-40B4-BE49-F238E27FC236}">
                <a16:creationId xmlns:a16="http://schemas.microsoft.com/office/drawing/2014/main" id="{493B1204-0364-50AE-4402-AD856CBE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7900" y="2971800"/>
            <a:ext cx="4181856" cy="35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418" y="0"/>
            <a:ext cx="12284074" cy="2209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3200" dirty="0">
                <a:latin typeface="Raleway" pitchFamily="2" charset="77"/>
              </a:rPr>
              <a:t>THANK YOU TO OUR </a:t>
            </a:r>
            <a:r>
              <a:rPr lang="en-US" sz="3200" kern="1200" dirty="0">
                <a:latin typeface="Avenir Book" panose="02000503020000020003" pitchFamily="2" charset="0"/>
              </a:rPr>
              <a:t>FLAG SPONSORS</a:t>
            </a:r>
            <a:br>
              <a:rPr lang="en-US" sz="3200" kern="1200" dirty="0">
                <a:latin typeface="Avenir Book" panose="02000503020000020003" pitchFamily="2" charset="0"/>
              </a:rPr>
            </a:br>
            <a:br>
              <a:rPr lang="en-US" sz="3200" kern="1200" dirty="0">
                <a:latin typeface="Avenir Book" panose="02000503020000020003" pitchFamily="2" charset="0"/>
              </a:rPr>
            </a:br>
            <a:endParaRPr lang="en-US" sz="32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368936" y="2042457"/>
            <a:ext cx="674509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Michael Ayars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Devon Clancy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 err="1">
                <a:solidFill>
                  <a:srgbClr val="FFFFFF"/>
                </a:solidFill>
                <a:latin typeface="Avenir Book" panose="02000503020000020003" pitchFamily="2" charset="0"/>
              </a:rPr>
              <a:t>Difeo</a:t>
            </a: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 Family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Art Fareen</a:t>
            </a:r>
            <a:endParaRPr lang="en-US" sz="36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Anthony Grillo</a:t>
            </a:r>
            <a:endParaRPr lang="en-US" sz="36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Brendan Judge 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28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Picture 6" descr="A golf course with a flag on the flagpole&#10;&#10;Description automatically generated">
            <a:extLst>
              <a:ext uri="{FF2B5EF4-FFF2-40B4-BE49-F238E27FC236}">
                <a16:creationId xmlns:a16="http://schemas.microsoft.com/office/drawing/2014/main" id="{DB1CF0FF-0236-99E7-7D91-D5499D624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5619" y="1923881"/>
            <a:ext cx="4692460" cy="43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0194" y="18288"/>
            <a:ext cx="12284074" cy="2209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3600" dirty="0">
                <a:latin typeface="Raleway" pitchFamily="2" charset="77"/>
              </a:rPr>
              <a:t>THANK YOU TO OUR </a:t>
            </a:r>
            <a:r>
              <a:rPr lang="en-US" sz="3600" kern="1200" dirty="0">
                <a:latin typeface="Avenir Book" panose="02000503020000020003" pitchFamily="2" charset="0"/>
              </a:rPr>
              <a:t>FLAG SPONSORS (Cont’d)</a:t>
            </a:r>
            <a:br>
              <a:rPr lang="en-US" sz="3600" kern="1200" dirty="0">
                <a:latin typeface="Avenir Book" panose="02000503020000020003" pitchFamily="2" charset="0"/>
              </a:rPr>
            </a:br>
            <a:br>
              <a:rPr lang="en-US" sz="3600" kern="1200" dirty="0">
                <a:latin typeface="Avenir Book" panose="02000503020000020003" pitchFamily="2" charset="0"/>
              </a:rPr>
            </a:br>
            <a:endParaRPr lang="en-US" sz="36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252612" y="1885548"/>
            <a:ext cx="6543752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Morgan Stanley: </a:t>
            </a: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Richard Kelly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Michael Mattia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Mr. Michael P. Ritacco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Spirit of ‘76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James Wingard</a:t>
            </a:r>
          </a:p>
        </p:txBody>
      </p:sp>
      <p:pic>
        <p:nvPicPr>
          <p:cNvPr id="7" name="Picture 6" descr="A golf course with a flag on the flagpole&#10;&#10;Description automatically generated">
            <a:extLst>
              <a:ext uri="{FF2B5EF4-FFF2-40B4-BE49-F238E27FC236}">
                <a16:creationId xmlns:a16="http://schemas.microsoft.com/office/drawing/2014/main" id="{DB1CF0FF-0236-99E7-7D91-D5499D624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43752" y="1885548"/>
            <a:ext cx="5390324" cy="44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74" y="-521591"/>
            <a:ext cx="12284074" cy="2209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3200" dirty="0">
                <a:latin typeface="Raleway" pitchFamily="2" charset="77"/>
              </a:rPr>
              <a:t>THANK YOU TO OUR </a:t>
            </a:r>
            <a:r>
              <a:rPr lang="en-US" sz="3200" dirty="0">
                <a:latin typeface="Avenir Book" panose="02000503020000020003" pitchFamily="2" charset="0"/>
              </a:rPr>
              <a:t>TEE</a:t>
            </a:r>
            <a:r>
              <a:rPr lang="en-US" sz="3200" kern="1200" dirty="0">
                <a:latin typeface="Avenir Book" panose="02000503020000020003" pitchFamily="2" charset="0"/>
              </a:rPr>
              <a:t> SPONSORS</a:t>
            </a:r>
            <a:br>
              <a:rPr lang="en-US" sz="3200" kern="1200" dirty="0">
                <a:latin typeface="Avenir Book" panose="02000503020000020003" pitchFamily="2" charset="0"/>
              </a:rPr>
            </a:br>
            <a:br>
              <a:rPr lang="en-US" sz="3200" kern="1200" dirty="0">
                <a:latin typeface="Avenir Book" panose="02000503020000020003" pitchFamily="2" charset="0"/>
              </a:rPr>
            </a:br>
            <a:endParaRPr lang="en-US" sz="32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358204" y="1688208"/>
            <a:ext cx="6096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Robert Allison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Jerry Bailey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James Clabby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Frank Fischer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Hayes Family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kern="1200" dirty="0">
                <a:solidFill>
                  <a:srgbClr val="FFFFFF"/>
                </a:solidFill>
                <a:latin typeface="Avenir Book" panose="02000503020000020003" pitchFamily="2" charset="0"/>
              </a:rPr>
              <a:t>Bret Kaufman</a:t>
            </a:r>
            <a:endParaRPr lang="en-US" sz="36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24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golf ball on a tee&#10;&#10;Description automatically generated">
            <a:extLst>
              <a:ext uri="{FF2B5EF4-FFF2-40B4-BE49-F238E27FC236}">
                <a16:creationId xmlns:a16="http://schemas.microsoft.com/office/drawing/2014/main" id="{470A632A-083A-00B9-3891-7D87A29D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3228" y="1542784"/>
            <a:ext cx="5635624" cy="48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74" y="-521591"/>
            <a:ext cx="12284074" cy="2209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3200" dirty="0">
                <a:latin typeface="Raleway" pitchFamily="2" charset="77"/>
              </a:rPr>
              <a:t>THANK YOU TO OUR </a:t>
            </a:r>
            <a:r>
              <a:rPr lang="en-US" sz="3200" dirty="0">
                <a:latin typeface="Avenir Book" panose="02000503020000020003" pitchFamily="2" charset="0"/>
              </a:rPr>
              <a:t>TEE</a:t>
            </a:r>
            <a:r>
              <a:rPr lang="en-US" sz="3200" kern="1200" dirty="0">
                <a:latin typeface="Avenir Book" panose="02000503020000020003" pitchFamily="2" charset="0"/>
              </a:rPr>
              <a:t> SPONSORS (Cont’d)</a:t>
            </a:r>
            <a:br>
              <a:rPr lang="en-US" sz="3200" kern="1200" dirty="0">
                <a:latin typeface="Avenir Book" panose="02000503020000020003" pitchFamily="2" charset="0"/>
              </a:rPr>
            </a:br>
            <a:br>
              <a:rPr lang="en-US" sz="3200" kern="1200" dirty="0">
                <a:latin typeface="Avenir Book" panose="02000503020000020003" pitchFamily="2" charset="0"/>
              </a:rPr>
            </a:br>
            <a:endParaRPr lang="en-US" sz="32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358204" y="1425059"/>
            <a:ext cx="60960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Ocean Pointe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Nicholas Raffetto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Reilly Bonner Funeral Homes, LLC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George Steiner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 err="1">
                <a:solidFill>
                  <a:srgbClr val="FFFFFF"/>
                </a:solidFill>
                <a:latin typeface="Avenir Book" panose="02000503020000020003" pitchFamily="2" charset="0"/>
              </a:rPr>
              <a:t>Tedd</a:t>
            </a: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 Vitale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John &amp; Judy Weaver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24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golf ball on a tee&#10;&#10;Description automatically generated">
            <a:extLst>
              <a:ext uri="{FF2B5EF4-FFF2-40B4-BE49-F238E27FC236}">
                <a16:creationId xmlns:a16="http://schemas.microsoft.com/office/drawing/2014/main" id="{470A632A-083A-00B9-3891-7D87A29D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5456" y="1475469"/>
            <a:ext cx="5036756" cy="48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4-76B9-3619-A0A6-659AEB93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2262" y="-408432"/>
            <a:ext cx="12284074" cy="2209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/>
            <a:br>
              <a:rPr lang="en-US" sz="2400" kern="1200" dirty="0">
                <a:latin typeface="Raleway" pitchFamily="2" charset="77"/>
              </a:rPr>
            </a:br>
            <a:r>
              <a:rPr lang="en-US" sz="3200" dirty="0">
                <a:latin typeface="Raleway" pitchFamily="2" charset="77"/>
              </a:rPr>
              <a:t>THANK YOU TO OUR </a:t>
            </a:r>
            <a:r>
              <a:rPr lang="en-US" sz="3200" dirty="0">
                <a:latin typeface="Avenir Book" panose="02000503020000020003" pitchFamily="2" charset="0"/>
              </a:rPr>
              <a:t>TEE</a:t>
            </a:r>
            <a:r>
              <a:rPr lang="en-US" sz="3200" kern="1200" dirty="0">
                <a:latin typeface="Avenir Book" panose="02000503020000020003" pitchFamily="2" charset="0"/>
              </a:rPr>
              <a:t> SPONSORS (Cont’d)</a:t>
            </a:r>
            <a:br>
              <a:rPr lang="en-US" sz="3200" kern="1200" dirty="0">
                <a:latin typeface="Avenir Book" panose="02000503020000020003" pitchFamily="2" charset="0"/>
              </a:rPr>
            </a:br>
            <a:br>
              <a:rPr lang="en-US" sz="3200" kern="1200" dirty="0">
                <a:latin typeface="Avenir Book" panose="02000503020000020003" pitchFamily="2" charset="0"/>
              </a:rPr>
            </a:br>
            <a:endParaRPr lang="en-US" sz="3200" kern="12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34CDD-42EA-463D-054D-6BF49D72508E}"/>
              </a:ext>
            </a:extLst>
          </p:cNvPr>
          <p:cNvSpPr txBox="1"/>
          <p:nvPr/>
        </p:nvSpPr>
        <p:spPr>
          <a:xfrm>
            <a:off x="839788" y="2971800"/>
            <a:ext cx="3932237" cy="289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8CAE4-18D7-A187-DEF2-D16C51B3DFBE}"/>
              </a:ext>
            </a:extLst>
          </p:cNvPr>
          <p:cNvSpPr txBox="1"/>
          <p:nvPr/>
        </p:nvSpPr>
        <p:spPr>
          <a:xfrm>
            <a:off x="230188" y="1445577"/>
            <a:ext cx="60960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Mike Collins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Debbie Curto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Campi Dental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Jon Eckert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Four Winds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r>
              <a:rPr lang="en-US" sz="3600" dirty="0">
                <a:solidFill>
                  <a:srgbClr val="FFFFFF"/>
                </a:solidFill>
                <a:latin typeface="Avenir Book" panose="02000503020000020003" pitchFamily="2" charset="0"/>
              </a:rPr>
              <a:t>Michael Guilano</a:t>
            </a:r>
          </a:p>
          <a:p>
            <a:pPr>
              <a:spcBef>
                <a:spcPts val="1000"/>
              </a:spcBef>
              <a:buClr>
                <a:schemeClr val="bg1"/>
              </a:buClr>
              <a:buSzPct val="75000"/>
            </a:pPr>
            <a:endParaRPr lang="en-US" sz="3600" kern="1200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golf ball on a tee&#10;&#10;Description automatically generated">
            <a:extLst>
              <a:ext uri="{FF2B5EF4-FFF2-40B4-BE49-F238E27FC236}">
                <a16:creationId xmlns:a16="http://schemas.microsoft.com/office/drawing/2014/main" id="{470A632A-083A-00B9-3891-7D87A29D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12877" y="1626961"/>
            <a:ext cx="4576761" cy="47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>
</file>

<file path=ppt/theme/theme1.xml><?xml version="1.0" encoding="utf-8"?>
<a:theme xmlns:a="http://schemas.openxmlformats.org/drawingml/2006/main" name="Sine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od Samaritan Luncheon PP" id="{502D22E5-D0AE-7846-B7C6-64E6728E45CF}" vid="{CBE01E0E-32AB-7A44-AAB2-928EE8D3F5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415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Avenir Book</vt:lpstr>
      <vt:lpstr>Avenir Next LT Pro</vt:lpstr>
      <vt:lpstr>Bell MT</vt:lpstr>
      <vt:lpstr>Calibri</vt:lpstr>
      <vt:lpstr>Cinzel</vt:lpstr>
      <vt:lpstr>Posterama</vt:lpstr>
      <vt:lpstr>Raleway</vt:lpstr>
      <vt:lpstr>Wingdings</vt:lpstr>
      <vt:lpstr>SineVTI</vt:lpstr>
      <vt:lpstr>        THANK YOU TO OUR  2023 GOLF OUTING SPONSORS</vt:lpstr>
      <vt:lpstr> THANK YOU  TO OUR DINNER SPONSORS  </vt:lpstr>
      <vt:lpstr> THANK YOU  TO OUR BEVERAGE STATION SPONSORS  </vt:lpstr>
      <vt:lpstr> THANK YOU  TO OUR COCKTAIL HOUR SPONSOR  </vt:lpstr>
      <vt:lpstr> THANK YOU TO OUR FLAG SPONSORS  </vt:lpstr>
      <vt:lpstr> THANK YOU TO OUR FLAG SPONSORS (Cont’d)  </vt:lpstr>
      <vt:lpstr> THANK YOU TO OUR TEE SPONSORS  </vt:lpstr>
      <vt:lpstr> THANK YOU TO OUR TEE SPONSORS (Cont’d)  </vt:lpstr>
      <vt:lpstr> THANK YOU TO OUR TEE SPONSORS (Cont’d)  </vt:lpstr>
      <vt:lpstr> THANK YOU TO OUR TEE SPONSORS (Cont’d)  </vt:lpstr>
      <vt:lpstr> THANK YOU TO OUR GOLF OUTING DONORS</vt:lpstr>
      <vt:lpstr>        2023 GOLF OUTING AUCTION ITEMS</vt:lpstr>
      <vt:lpstr> A Full Day Inshore fishing Trip  for 4 w/ lunch</vt:lpstr>
      <vt:lpstr> </vt:lpstr>
      <vt:lpstr>World Renowned  Reflection Bay Golf Club, Lake Las Vegas</vt:lpstr>
      <vt:lpstr>PowerPoint Presentation</vt:lpstr>
      <vt:lpstr>PowerPoint Presentation</vt:lpstr>
      <vt:lpstr>PowerPoint Presentation</vt:lpstr>
      <vt:lpstr>PowerPoint Presentation</vt:lpstr>
      <vt:lpstr>Sky Track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The Silent Samaritan Luncheon</dc:title>
  <dc:creator>jen winn</dc:creator>
  <cp:lastModifiedBy>User3</cp:lastModifiedBy>
  <cp:revision>22</cp:revision>
  <cp:lastPrinted>2023-06-14T11:32:55Z</cp:lastPrinted>
  <dcterms:created xsi:type="dcterms:W3CDTF">2022-06-06T12:24:19Z</dcterms:created>
  <dcterms:modified xsi:type="dcterms:W3CDTF">2023-08-29T14:20:10Z</dcterms:modified>
</cp:coreProperties>
</file>